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9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58" autoAdjust="0"/>
  </p:normalViewPr>
  <p:slideViewPr>
    <p:cSldViewPr>
      <p:cViewPr varScale="1">
        <p:scale>
          <a:sx n="75" d="100"/>
          <a:sy n="75" d="100"/>
        </p:scale>
        <p:origin x="-36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8382155-C185-40CC-BE72-872CF1828325}" type="datetimeFigureOut">
              <a:rPr lang="it-IT"/>
              <a:pPr>
                <a:defRPr/>
              </a:pPr>
              <a:t>31/10/2008</a:t>
            </a:fld>
            <a:endParaRPr lang="it-IT"/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3626522-A4CE-4245-AC8A-C1822E9ACB30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E307E3-4612-430C-8D5D-DEC23331C271}" type="datetimeFigureOut">
              <a:rPr lang="it-IT"/>
              <a:pPr>
                <a:defRPr/>
              </a:pPr>
              <a:t>31/10/2008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5ED65-18D7-4E23-A6B1-23B2470F6094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3F88A-0009-4D20-B2FE-3B471D579E63}" type="datetimeFigureOut">
              <a:rPr lang="it-IT"/>
              <a:pPr>
                <a:defRPr/>
              </a:pPr>
              <a:t>31/10/2008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1FF22C-E497-4AC8-A0BE-0A18C94A8145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214D05-3DF5-4551-B464-396F77EF2B2E}" type="datetimeFigureOut">
              <a:rPr lang="it-IT"/>
              <a:pPr>
                <a:defRPr/>
              </a:pPr>
              <a:t>31/10/2008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863A8-38CD-4DD5-9056-B712BC338BFF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CF6D8-C635-4C9E-9F93-9E3C96FBBA2B}" type="datetimeFigureOut">
              <a:rPr lang="it-IT"/>
              <a:pPr>
                <a:defRPr/>
              </a:pPr>
              <a:t>31/10/2008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025697-B831-455D-BB7E-EA15CB314668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0E06D5-E7EB-4127-93B5-6DB70A3FB898}" type="datetimeFigureOut">
              <a:rPr lang="it-IT"/>
              <a:pPr>
                <a:defRPr/>
              </a:pPr>
              <a:t>31/10/2008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765D28-54F6-4733-858D-EEDD83356D0C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EAAE6-55C1-4496-894E-8B88AAE44CD1}" type="datetimeFigureOut">
              <a:rPr lang="it-IT"/>
              <a:pPr>
                <a:defRPr/>
              </a:pPr>
              <a:t>31/10/2008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5D66E4-7DA6-47ED-B0EA-3645F0DD4F97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F0E9F-E7E0-4A71-90CF-7EBF3E619AC0}" type="datetimeFigureOut">
              <a:rPr lang="it-IT"/>
              <a:pPr>
                <a:defRPr/>
              </a:pPr>
              <a:t>31/10/2008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E88B4-398F-4D64-97A1-CB487D982B88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2CD78-B1AD-4293-900F-249CC4E5C7B8}" type="datetimeFigureOut">
              <a:rPr lang="it-IT"/>
              <a:pPr>
                <a:defRPr/>
              </a:pPr>
              <a:t>31/10/2008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55B788-8634-41FB-894B-6EB53CA32B41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B8698-3E9E-4DE2-85F4-93D62D98BC0E}" type="datetimeFigureOut">
              <a:rPr lang="it-IT"/>
              <a:pPr>
                <a:defRPr/>
              </a:pPr>
              <a:t>31/10/2008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0FD85-6ADA-4A84-9E50-E11377D0302B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DF1E7F-89EC-4CFE-85F9-77B6D243CF6E}" type="datetimeFigureOut">
              <a:rPr lang="it-IT"/>
              <a:pPr>
                <a:defRPr/>
              </a:pPr>
              <a:t>31/10/2008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FD35F-1A91-4DB0-AEAA-D5FF7E8A9022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40D07-DCF4-4D39-82EA-5FF559512D92}" type="datetimeFigureOut">
              <a:rPr lang="it-IT"/>
              <a:pPr>
                <a:defRPr/>
              </a:pPr>
              <a:t>31/10/2008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041A2-1AE4-4150-B284-8551D5BBEF61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03AD0BE-5204-4093-ADBC-E69EE463DE1A}" type="datetimeFigureOut">
              <a:rPr lang="it-IT"/>
              <a:pPr>
                <a:defRPr/>
              </a:pPr>
              <a:t>31/10/2008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E5DA6A0-0B0A-4ABA-9DB1-5EA6B7212E26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it-IT" smtClean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it-IT"/>
          </a:p>
        </p:txBody>
      </p:sp>
      <p:pic>
        <p:nvPicPr>
          <p:cNvPr id="4" name="Immagine 3" descr="Untitled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5" name="Rettangolo arrotondato 4"/>
          <p:cNvSpPr/>
          <p:nvPr/>
        </p:nvSpPr>
        <p:spPr>
          <a:xfrm>
            <a:off x="2214563" y="142875"/>
            <a:ext cx="6786562" cy="11430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>
                <a:solidFill>
                  <a:schemeClr val="bg1"/>
                </a:solidFill>
              </a:rPr>
              <a:t>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>
                <a:solidFill>
                  <a:schemeClr val="bg1"/>
                </a:solidFill>
              </a:rPr>
              <a:t> </a:t>
            </a:r>
            <a:r>
              <a:rPr lang="en-GB" b="1" dirty="0"/>
              <a:t>1st General Assembly Meeting</a:t>
            </a:r>
            <a:endParaRPr lang="it-IT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EMPOWERING OUR PEOPLE WITH SCIENCE AND ITS LANGUAGES.</a:t>
            </a:r>
            <a:endParaRPr lang="en-GB" sz="1400" dirty="0">
              <a:solidFill>
                <a:schemeClr val="bg1"/>
              </a:solidFill>
              <a:latin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pic>
        <p:nvPicPr>
          <p:cNvPr id="15366" name="Picture 6" descr="http://www.bibalex.org/Names2008/images/post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341903">
            <a:off x="460375" y="198438"/>
            <a:ext cx="1428750" cy="195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ttangolo arrotondato 9"/>
          <p:cNvSpPr/>
          <p:nvPr/>
        </p:nvSpPr>
        <p:spPr>
          <a:xfrm>
            <a:off x="1357313" y="2133600"/>
            <a:ext cx="7607300" cy="7239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2400">
                <a:solidFill>
                  <a:srgbClr val="FFFFFF"/>
                </a:solidFill>
              </a:rPr>
              <a:t>     </a:t>
            </a:r>
            <a:r>
              <a:rPr lang="en-GB" sz="2400">
                <a:solidFill>
                  <a:srgbClr val="FFFFFF"/>
                </a:solidFill>
              </a:rPr>
              <a:t>- Dr. Per-Edvin Persson, CEO of Heureka (Finland)</a:t>
            </a:r>
            <a:endParaRPr lang="it-IT" sz="2400">
              <a:solidFill>
                <a:srgbClr val="FFFFFF"/>
              </a:solidFill>
            </a:endParaRPr>
          </a:p>
          <a:p>
            <a:pPr algn="ctr">
              <a:defRPr/>
            </a:pPr>
            <a:endParaRPr lang="it-IT" sz="2400">
              <a:solidFill>
                <a:srgbClr val="FFFFFF"/>
              </a:solidFill>
            </a:endParaRPr>
          </a:p>
        </p:txBody>
      </p:sp>
      <p:sp>
        <p:nvSpPr>
          <p:cNvPr id="12" name="Rettangolo arrotondato 11"/>
          <p:cNvSpPr/>
          <p:nvPr/>
        </p:nvSpPr>
        <p:spPr>
          <a:xfrm>
            <a:off x="4000500" y="1500188"/>
            <a:ext cx="2500313" cy="3571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/>
              <a:t>  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i="1" dirty="0"/>
              <a:t>Speakers :</a:t>
            </a:r>
            <a:endParaRPr lang="it-IT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3" name="Rettangolo arrotondato 12"/>
          <p:cNvSpPr/>
          <p:nvPr/>
        </p:nvSpPr>
        <p:spPr>
          <a:xfrm>
            <a:off x="1042988" y="2997200"/>
            <a:ext cx="7607300" cy="7239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2400">
                <a:solidFill>
                  <a:srgbClr val="FFFFFF"/>
                </a:solidFill>
              </a:rPr>
              <a:t>   - Dr. Rana Elkaliouby, MIT Media Lab (USA)</a:t>
            </a:r>
          </a:p>
          <a:p>
            <a:pPr algn="ctr">
              <a:defRPr/>
            </a:pPr>
            <a:endParaRPr lang="it-IT" sz="2400">
              <a:solidFill>
                <a:srgbClr val="FFFFFF"/>
              </a:solidFill>
            </a:endParaRPr>
          </a:p>
        </p:txBody>
      </p:sp>
      <p:sp>
        <p:nvSpPr>
          <p:cNvPr id="14" name="Rettangolo arrotondato 13"/>
          <p:cNvSpPr/>
          <p:nvPr/>
        </p:nvSpPr>
        <p:spPr>
          <a:xfrm>
            <a:off x="539750" y="3860800"/>
            <a:ext cx="7607300" cy="7239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2400">
                <a:solidFill>
                  <a:srgbClr val="FFFFFF"/>
                </a:solidFill>
              </a:rPr>
              <a:t>    </a:t>
            </a:r>
            <a:r>
              <a:rPr lang="en-GB" sz="2400">
                <a:solidFill>
                  <a:srgbClr val="FFFFFF"/>
                </a:solidFill>
              </a:rPr>
              <a:t>-</a:t>
            </a:r>
          </a:p>
          <a:p>
            <a:pPr algn="ctr">
              <a:defRPr/>
            </a:pPr>
            <a:r>
              <a:rPr lang="en-GB" sz="2400">
                <a:solidFill>
                  <a:srgbClr val="FFFFFF"/>
                </a:solidFill>
              </a:rPr>
              <a:t> Prof. Hassan Dweik, Vice President of the Al Quds Univesrsity, East Jerusalem</a:t>
            </a:r>
            <a:endParaRPr lang="it-IT" sz="2400">
              <a:solidFill>
                <a:srgbClr val="FFFFFF"/>
              </a:solidFill>
            </a:endParaRPr>
          </a:p>
          <a:p>
            <a:pPr algn="ctr">
              <a:defRPr/>
            </a:pPr>
            <a:endParaRPr lang="it-IT" sz="2400">
              <a:solidFill>
                <a:srgbClr val="FFFFFF"/>
              </a:solidFill>
            </a:endParaRPr>
          </a:p>
        </p:txBody>
      </p:sp>
      <p:sp>
        <p:nvSpPr>
          <p:cNvPr id="15" name="Rettangolo arrotondato 14"/>
          <p:cNvSpPr/>
          <p:nvPr/>
        </p:nvSpPr>
        <p:spPr>
          <a:xfrm>
            <a:off x="323850" y="4724400"/>
            <a:ext cx="7607300" cy="7239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2400">
                <a:solidFill>
                  <a:srgbClr val="FFFFFF"/>
                </a:solidFill>
              </a:rPr>
              <a:t>  </a:t>
            </a:r>
          </a:p>
          <a:p>
            <a:pPr algn="ctr">
              <a:defRPr/>
            </a:pPr>
            <a:r>
              <a:rPr lang="it-IT" sz="2400">
                <a:solidFill>
                  <a:srgbClr val="FFFFFF"/>
                </a:solidFill>
              </a:rPr>
              <a:t>  </a:t>
            </a:r>
            <a:r>
              <a:rPr lang="en-GB" sz="2400">
                <a:solidFill>
                  <a:srgbClr val="FFFFFF"/>
                </a:solidFill>
              </a:rPr>
              <a:t>- Dr. Julia Taguena Parga, Universidad Nacional Autónoma de México </a:t>
            </a:r>
            <a:endParaRPr lang="it-IT" sz="2400">
              <a:solidFill>
                <a:srgbClr val="FFFFFF"/>
              </a:solidFill>
            </a:endParaRPr>
          </a:p>
          <a:p>
            <a:pPr algn="ctr">
              <a:defRPr/>
            </a:pPr>
            <a:endParaRPr lang="it-IT" sz="240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it-IT" smtClean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it-IT"/>
          </a:p>
        </p:txBody>
      </p:sp>
      <p:pic>
        <p:nvPicPr>
          <p:cNvPr id="4" name="Immagine 3" descr="Untitled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5" name="Rettangolo arrotondato 4"/>
          <p:cNvSpPr/>
          <p:nvPr/>
        </p:nvSpPr>
        <p:spPr>
          <a:xfrm>
            <a:off x="395288" y="1052513"/>
            <a:ext cx="7488237" cy="157321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it-IT" sz="2400">
                <a:solidFill>
                  <a:srgbClr val="FFFFFF"/>
                </a:solidFill>
              </a:rPr>
              <a:t> </a:t>
            </a:r>
            <a:r>
              <a:rPr lang="en-GB" sz="2400">
                <a:solidFill>
                  <a:srgbClr val="FFFFFF"/>
                </a:solidFill>
              </a:rPr>
              <a:t> </a:t>
            </a:r>
            <a:endParaRPr lang="it-IT" sz="2400">
              <a:solidFill>
                <a:srgbClr val="FFFFFF"/>
              </a:solidFill>
            </a:endParaRPr>
          </a:p>
          <a:p>
            <a:pPr>
              <a:defRPr/>
            </a:pPr>
            <a:r>
              <a:rPr lang="en-GB" sz="2400">
                <a:solidFill>
                  <a:srgbClr val="FFFFFF"/>
                </a:solidFill>
              </a:rPr>
              <a:t>The Role of Science Centers in Knowledge Based Societies</a:t>
            </a:r>
            <a:endParaRPr lang="it-IT" sz="2400">
              <a:solidFill>
                <a:srgbClr val="FFFFFF"/>
              </a:solidFill>
            </a:endParaRPr>
          </a:p>
          <a:p>
            <a:pPr>
              <a:defRPr/>
            </a:pPr>
            <a:r>
              <a:rPr lang="en-GB" sz="2400">
                <a:solidFill>
                  <a:srgbClr val="FFFFFF"/>
                </a:solidFill>
              </a:rPr>
              <a:t>How to build? opportunities and risks</a:t>
            </a:r>
            <a:endParaRPr lang="it-IT" sz="2400">
              <a:solidFill>
                <a:srgbClr val="FFFFFF"/>
              </a:solidFill>
            </a:endParaRPr>
          </a:p>
          <a:p>
            <a:pPr algn="ctr">
              <a:defRPr/>
            </a:pPr>
            <a:endParaRPr lang="it-IT" sz="2400">
              <a:solidFill>
                <a:srgbClr val="FFFFFF"/>
              </a:solidFill>
            </a:endParaRPr>
          </a:p>
        </p:txBody>
      </p:sp>
      <p:sp>
        <p:nvSpPr>
          <p:cNvPr id="6" name="Rettangolo arrotondato 5"/>
          <p:cNvSpPr>
            <a:spLocks noChangeArrowheads="1"/>
          </p:cNvSpPr>
          <p:nvPr/>
        </p:nvSpPr>
        <p:spPr bwMode="auto">
          <a:xfrm>
            <a:off x="755650" y="2565400"/>
            <a:ext cx="7488238" cy="1573213"/>
          </a:xfrm>
          <a:prstGeom prst="roundRect">
            <a:avLst>
              <a:gd name="adj" fmla="val 16667"/>
            </a:avLst>
          </a:prstGeom>
          <a:solidFill>
            <a:schemeClr val="folHlink"/>
          </a:solidFill>
          <a:ln w="38100" algn="ctr">
            <a:solidFill>
              <a:schemeClr val="bg1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GB" sz="2400">
              <a:solidFill>
                <a:srgbClr val="FFFFFF"/>
              </a:solidFill>
              <a:latin typeface="Calibri" pitchFamily="34" charset="0"/>
            </a:endParaRPr>
          </a:p>
          <a:p>
            <a:pPr>
              <a:defRPr/>
            </a:pPr>
            <a:r>
              <a:rPr lang="en-GB" sz="2400">
                <a:solidFill>
                  <a:srgbClr val="FFFFFF"/>
                </a:solidFill>
                <a:latin typeface="Calibri" pitchFamily="34" charset="0"/>
              </a:rPr>
              <a:t>What is the meaning of "Knowledge based society"?</a:t>
            </a:r>
            <a:endParaRPr lang="it-IT" sz="2400">
              <a:solidFill>
                <a:srgbClr val="FFFFFF"/>
              </a:solidFill>
              <a:latin typeface="Calibri" pitchFamily="34" charset="0"/>
            </a:endParaRPr>
          </a:p>
          <a:p>
            <a:pPr>
              <a:defRPr/>
            </a:pPr>
            <a:r>
              <a:rPr lang="en-GB" sz="2400">
                <a:solidFill>
                  <a:srgbClr val="FFFFFF"/>
                </a:solidFill>
                <a:latin typeface="Calibri" pitchFamily="34" charset="0"/>
              </a:rPr>
              <a:t>-different approaches</a:t>
            </a:r>
            <a:endParaRPr lang="it-IT" sz="2400">
              <a:solidFill>
                <a:srgbClr val="FFFFFF"/>
              </a:solidFill>
              <a:latin typeface="Calibri" pitchFamily="34" charset="0"/>
            </a:endParaRPr>
          </a:p>
          <a:p>
            <a:pPr>
              <a:defRPr/>
            </a:pPr>
            <a:r>
              <a:rPr lang="en-GB" sz="2400">
                <a:solidFill>
                  <a:srgbClr val="FFFFFF"/>
                </a:solidFill>
                <a:latin typeface="Calibri" pitchFamily="34" charset="0"/>
              </a:rPr>
              <a:t>-common goals</a:t>
            </a:r>
            <a:endParaRPr lang="it-IT" sz="2400">
              <a:solidFill>
                <a:srgbClr val="FFFFFF"/>
              </a:solidFill>
              <a:latin typeface="Calibri" pitchFamily="34" charset="0"/>
            </a:endParaRPr>
          </a:p>
          <a:p>
            <a:pPr>
              <a:defRPr/>
            </a:pPr>
            <a:r>
              <a:rPr lang="en-GB" sz="2400">
                <a:solidFill>
                  <a:srgbClr val="FFFFFF"/>
                </a:solidFill>
                <a:latin typeface="Calibri" pitchFamily="34" charset="0"/>
              </a:rPr>
              <a:t>-exchange of experiences </a:t>
            </a:r>
            <a:endParaRPr lang="it-IT" sz="2400">
              <a:solidFill>
                <a:srgbClr val="FFFFFF"/>
              </a:solidFill>
              <a:latin typeface="Calibri" pitchFamily="34" charset="0"/>
            </a:endParaRPr>
          </a:p>
          <a:p>
            <a:pPr algn="ctr">
              <a:defRPr/>
            </a:pPr>
            <a:endParaRPr lang="it-IT" sz="24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" name="Rettangolo arrotondato 6"/>
          <p:cNvSpPr>
            <a:spLocks noChangeArrowheads="1"/>
          </p:cNvSpPr>
          <p:nvPr/>
        </p:nvSpPr>
        <p:spPr bwMode="auto">
          <a:xfrm>
            <a:off x="1258888" y="4076700"/>
            <a:ext cx="7488237" cy="1573213"/>
          </a:xfrm>
          <a:prstGeom prst="roundRect">
            <a:avLst>
              <a:gd name="adj" fmla="val 16667"/>
            </a:avLst>
          </a:prstGeom>
          <a:solidFill>
            <a:srgbClr val="9966FF"/>
          </a:solidFill>
          <a:ln w="38100" algn="ctr">
            <a:solidFill>
              <a:schemeClr val="bg1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r>
              <a:rPr lang="en-GB" sz="2400">
                <a:solidFill>
                  <a:srgbClr val="FFFFFF"/>
                </a:solidFill>
                <a:latin typeface="Calibri" pitchFamily="34" charset="0"/>
              </a:rPr>
              <a:t>How science centres can respond to the society needs and become an imbedded part of the territory?</a:t>
            </a:r>
            <a:endParaRPr lang="it-IT" sz="2400">
              <a:solidFill>
                <a:srgbClr val="FFFFFF"/>
              </a:solidFill>
              <a:latin typeface="Calibri" pitchFamily="34" charset="0"/>
            </a:endParaRPr>
          </a:p>
          <a:p>
            <a:pPr algn="ctr">
              <a:defRPr/>
            </a:pPr>
            <a:endParaRPr lang="it-IT" sz="2400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it-IT" smtClean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it-IT"/>
          </a:p>
        </p:txBody>
      </p:sp>
      <p:pic>
        <p:nvPicPr>
          <p:cNvPr id="4" name="Immagine 3" descr="Untitled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5" name="Rettangolo arrotondato 4"/>
          <p:cNvSpPr/>
          <p:nvPr/>
        </p:nvSpPr>
        <p:spPr>
          <a:xfrm>
            <a:off x="1071563" y="1643063"/>
            <a:ext cx="7215187" cy="128587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it-IT" sz="2400">
                <a:solidFill>
                  <a:srgbClr val="FFFFFF"/>
                </a:solidFill>
              </a:rPr>
              <a:t> </a:t>
            </a:r>
            <a:r>
              <a:rPr lang="en-GB" sz="2400">
                <a:solidFill>
                  <a:srgbClr val="FFFFFF"/>
                </a:solidFill>
              </a:rPr>
              <a:t>  </a:t>
            </a:r>
            <a:r>
              <a:rPr lang="en-GB" sz="2400" b="1">
                <a:solidFill>
                  <a:srgbClr val="FFFFFF"/>
                </a:solidFill>
              </a:rPr>
              <a:t>Dr. Per-Edvin Persson, Director</a:t>
            </a:r>
            <a:endParaRPr lang="it-IT" sz="2400">
              <a:solidFill>
                <a:srgbClr val="FFFFFF"/>
              </a:solidFill>
            </a:endParaRPr>
          </a:p>
          <a:p>
            <a:pPr>
              <a:defRPr/>
            </a:pPr>
            <a:r>
              <a:rPr lang="it-IT" sz="2400">
                <a:solidFill>
                  <a:srgbClr val="FFFFFF"/>
                </a:solidFill>
              </a:rPr>
              <a:t>  </a:t>
            </a:r>
            <a:r>
              <a:rPr lang="en-GB" sz="2400">
                <a:solidFill>
                  <a:srgbClr val="FFFFFF"/>
                </a:solidFill>
              </a:rPr>
              <a:t>Heureka, the Finnish Science Centre </a:t>
            </a:r>
            <a:endParaRPr lang="it-IT" sz="2400">
              <a:solidFill>
                <a:srgbClr val="FFFFFF"/>
              </a:solidFill>
            </a:endParaRPr>
          </a:p>
        </p:txBody>
      </p:sp>
      <p:pic>
        <p:nvPicPr>
          <p:cNvPr id="3074" name="Picture 2" descr="http://martin.heureka.fi/exhibitions/outside_heureka/images/heureka_logo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9700" y="765175"/>
            <a:ext cx="2857500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ttangolo arrotondato 8"/>
          <p:cNvSpPr/>
          <p:nvPr/>
        </p:nvSpPr>
        <p:spPr>
          <a:xfrm>
            <a:off x="1071563" y="3000375"/>
            <a:ext cx="7215187" cy="157162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it-IT" sz="2400">
                <a:solidFill>
                  <a:srgbClr val="FFFFFF"/>
                </a:solidFill>
              </a:rPr>
              <a:t> </a:t>
            </a:r>
            <a:r>
              <a:rPr lang="en-GB" sz="2400">
                <a:solidFill>
                  <a:srgbClr val="FFFFFF"/>
                </a:solidFill>
              </a:rPr>
              <a:t>  </a:t>
            </a:r>
          </a:p>
          <a:p>
            <a:pPr>
              <a:defRPr/>
            </a:pPr>
            <a:r>
              <a:rPr lang="en-GB" sz="2400">
                <a:solidFill>
                  <a:srgbClr val="FFFFFF"/>
                </a:solidFill>
              </a:rPr>
              <a:t> </a:t>
            </a:r>
            <a:r>
              <a:rPr lang="en-GB" sz="2400" b="1">
                <a:solidFill>
                  <a:srgbClr val="FFFFFF"/>
                </a:solidFill>
              </a:rPr>
              <a:t>Empowerment of people with science</a:t>
            </a:r>
            <a:endParaRPr lang="it-IT" sz="2400">
              <a:solidFill>
                <a:srgbClr val="FFFFFF"/>
              </a:solidFill>
            </a:endParaRPr>
          </a:p>
          <a:p>
            <a:pPr>
              <a:defRPr/>
            </a:pPr>
            <a:endParaRPr lang="it-IT" sz="240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it-IT" smtClean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it-IT"/>
          </a:p>
        </p:txBody>
      </p:sp>
      <p:pic>
        <p:nvPicPr>
          <p:cNvPr id="4" name="Immagine 3" descr="Untitled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2051" name="Picture 3" descr="http://deslab.mit.edu/DesignLab/itango/mit_logo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1863" y="0"/>
            <a:ext cx="3348037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250825" y="3500438"/>
            <a:ext cx="7143750" cy="135096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it-IT" sz="2400" b="1">
              <a:solidFill>
                <a:srgbClr val="FFFFFF"/>
              </a:solidFill>
            </a:endParaRPr>
          </a:p>
          <a:p>
            <a:pPr>
              <a:defRPr/>
            </a:pPr>
            <a:r>
              <a:rPr lang="it-IT" sz="2400" b="1">
                <a:solidFill>
                  <a:srgbClr val="FFFFFF"/>
                </a:solidFill>
              </a:rPr>
              <a:t> </a:t>
            </a:r>
            <a:r>
              <a:rPr lang="en-GB" sz="2400" b="1">
                <a:solidFill>
                  <a:srgbClr val="FFFFFF"/>
                </a:solidFill>
              </a:rPr>
              <a:t>From Knowledge-based to Creative Societies - Science Centers as Creativity Incubators </a:t>
            </a:r>
            <a:endParaRPr lang="it-IT" sz="2400" b="1">
              <a:solidFill>
                <a:srgbClr val="FFFFFF"/>
              </a:solidFill>
            </a:endParaRPr>
          </a:p>
          <a:p>
            <a:pPr>
              <a:defRPr/>
            </a:pPr>
            <a:r>
              <a:rPr lang="en-GB" sz="2400" b="1">
                <a:solidFill>
                  <a:srgbClr val="FFFFFF"/>
                </a:solidFill>
              </a:rPr>
              <a:t> </a:t>
            </a:r>
            <a:endParaRPr lang="it-IT" sz="2400" b="1">
              <a:solidFill>
                <a:srgbClr val="FFFFFF"/>
              </a:solidFill>
            </a:endParaRPr>
          </a:p>
          <a:p>
            <a:pPr>
              <a:defRPr/>
            </a:pPr>
            <a:endParaRPr lang="it-IT" sz="2400" b="1">
              <a:solidFill>
                <a:srgbClr val="FFFFFF"/>
              </a:solidFill>
            </a:endParaRPr>
          </a:p>
        </p:txBody>
      </p:sp>
      <p:sp>
        <p:nvSpPr>
          <p:cNvPr id="6" name="Rettangolo arrotondato 5"/>
          <p:cNvSpPr/>
          <p:nvPr/>
        </p:nvSpPr>
        <p:spPr>
          <a:xfrm>
            <a:off x="179388" y="1628775"/>
            <a:ext cx="7019925" cy="164623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it-IT" sz="2400">
                <a:solidFill>
                  <a:srgbClr val="FFFFFF"/>
                </a:solidFill>
              </a:rPr>
              <a:t> </a:t>
            </a:r>
            <a:r>
              <a:rPr lang="it-IT" sz="2400" b="1">
                <a:solidFill>
                  <a:srgbClr val="FFFFFF"/>
                </a:solidFill>
              </a:rPr>
              <a:t>Dr. Rana  Elkaliouby </a:t>
            </a:r>
            <a:endParaRPr lang="it-IT" sz="2400">
              <a:solidFill>
                <a:srgbClr val="FFFFFF"/>
              </a:solidFill>
            </a:endParaRPr>
          </a:p>
          <a:p>
            <a:pPr>
              <a:defRPr/>
            </a:pPr>
            <a:r>
              <a:rPr lang="en-GB" sz="2400">
                <a:solidFill>
                  <a:srgbClr val="FFFFFF"/>
                </a:solidFill>
              </a:rPr>
              <a:t>Research Scientist, Media Laboratory, Massachusetts Institute of Technology, USA  </a:t>
            </a:r>
            <a:endParaRPr lang="it-IT" sz="2400">
              <a:solidFill>
                <a:srgbClr val="FFFFFF"/>
              </a:solidFill>
            </a:endParaRPr>
          </a:p>
          <a:p>
            <a:pPr>
              <a:defRPr/>
            </a:pPr>
            <a:endParaRPr lang="it-IT" sz="240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it-IT" smtClean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it-IT"/>
          </a:p>
        </p:txBody>
      </p:sp>
      <p:pic>
        <p:nvPicPr>
          <p:cNvPr id="4" name="Immagine 3" descr="Untitled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18436" name="Picture 8" descr="alqud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0"/>
            <a:ext cx="4427537" cy="332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tangolo arrotondato 4"/>
          <p:cNvSpPr/>
          <p:nvPr/>
        </p:nvSpPr>
        <p:spPr>
          <a:xfrm>
            <a:off x="179388" y="2492375"/>
            <a:ext cx="7215187" cy="2087563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b="1">
                <a:solidFill>
                  <a:srgbClr val="FFFFFF"/>
                </a:solidFill>
              </a:rPr>
              <a:t>Prof Hassan Salah Dweik, </a:t>
            </a:r>
            <a:endParaRPr lang="it-IT" sz="2400">
              <a:solidFill>
                <a:srgbClr val="FFFFFF"/>
              </a:solidFill>
            </a:endParaRPr>
          </a:p>
          <a:p>
            <a:pPr>
              <a:defRPr/>
            </a:pPr>
            <a:r>
              <a:rPr lang="en-GB" sz="2400">
                <a:solidFill>
                  <a:srgbClr val="FFFFFF"/>
                </a:solidFill>
              </a:rPr>
              <a:t>Professor of Chemistry , Director of Science Discovery Center and Mathematics Museum, Executive Vice President, AL-QUDS UNIVERSITY EAST-JERUSALEM</a:t>
            </a:r>
            <a:endParaRPr lang="it-IT" sz="2400">
              <a:solidFill>
                <a:srgbClr val="FFFFFF"/>
              </a:solidFill>
            </a:endParaRPr>
          </a:p>
        </p:txBody>
      </p:sp>
      <p:sp>
        <p:nvSpPr>
          <p:cNvPr id="6" name="Rettangolo arrotondato 5"/>
          <p:cNvSpPr/>
          <p:nvPr/>
        </p:nvSpPr>
        <p:spPr>
          <a:xfrm>
            <a:off x="928688" y="4437063"/>
            <a:ext cx="7215187" cy="22098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>
                <a:solidFill>
                  <a:srgbClr val="FFFFFF"/>
                </a:solidFill>
              </a:rPr>
              <a:t>Networking as a Vehicle for the Creation of Science Discovery Center and Mathematics Museum at Al-Quds University in Palestine</a:t>
            </a:r>
            <a:endParaRPr lang="it-IT" sz="240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it-IT" smtClean="0"/>
          </a:p>
        </p:txBody>
      </p:sp>
      <p:sp>
        <p:nvSpPr>
          <p:cNvPr id="19458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it-IT" smtClean="0"/>
          </a:p>
        </p:txBody>
      </p:sp>
      <p:pic>
        <p:nvPicPr>
          <p:cNvPr id="4" name="Immagine 3" descr="Untitled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5" name="Rettangolo arrotondato 4"/>
          <p:cNvSpPr/>
          <p:nvPr/>
        </p:nvSpPr>
        <p:spPr>
          <a:xfrm>
            <a:off x="1187450" y="1196975"/>
            <a:ext cx="7215188" cy="1928813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it-IT" sz="2400">
                <a:solidFill>
                  <a:srgbClr val="FFFFFF"/>
                </a:solidFill>
              </a:rPr>
              <a:t> </a:t>
            </a:r>
            <a:r>
              <a:rPr lang="en-GB" sz="2400">
                <a:solidFill>
                  <a:srgbClr val="FFFFFF"/>
                </a:solidFill>
              </a:rPr>
              <a:t>  </a:t>
            </a:r>
            <a:r>
              <a:rPr lang="en-GB" sz="2400" b="1">
                <a:solidFill>
                  <a:srgbClr val="FFFFFF"/>
                </a:solidFill>
              </a:rPr>
              <a:t> </a:t>
            </a:r>
            <a:endParaRPr lang="it-IT" sz="2400">
              <a:solidFill>
                <a:srgbClr val="FFFFFF"/>
              </a:solidFill>
            </a:endParaRPr>
          </a:p>
          <a:p>
            <a:pPr algn="ctr">
              <a:defRPr/>
            </a:pPr>
            <a:r>
              <a:rPr lang="it-IT" sz="2400">
                <a:solidFill>
                  <a:srgbClr val="FFFFFF"/>
                </a:solidFill>
              </a:rPr>
              <a:t> </a:t>
            </a:r>
            <a:r>
              <a:rPr lang="en-GB" sz="2400" b="1">
                <a:solidFill>
                  <a:srgbClr val="FFFFFF"/>
                </a:solidFill>
              </a:rPr>
              <a:t>Dr. Julia Tagüeña Parga</a:t>
            </a:r>
            <a:endParaRPr lang="en-GB" sz="2400">
              <a:solidFill>
                <a:srgbClr val="FFFFFF"/>
              </a:solidFill>
            </a:endParaRPr>
          </a:p>
          <a:p>
            <a:pPr algn="ctr">
              <a:defRPr/>
            </a:pPr>
            <a:endParaRPr lang="en-GB" sz="2400" b="1">
              <a:solidFill>
                <a:srgbClr val="FFFFFF"/>
              </a:solidFill>
            </a:endParaRPr>
          </a:p>
          <a:p>
            <a:pPr algn="ctr">
              <a:defRPr/>
            </a:pPr>
            <a:r>
              <a:rPr lang="en-GB" sz="2400" b="1">
                <a:solidFill>
                  <a:srgbClr val="FFFFFF"/>
                </a:solidFill>
              </a:rPr>
              <a:t>Centro de Investigación en Energía </a:t>
            </a:r>
          </a:p>
          <a:p>
            <a:pPr algn="ctr">
              <a:defRPr/>
            </a:pPr>
            <a:r>
              <a:rPr lang="en-GB" sz="2400" b="1">
                <a:solidFill>
                  <a:srgbClr val="FFFFFF"/>
                </a:solidFill>
              </a:rPr>
              <a:t>Universidad Nacional Autónoma de México </a:t>
            </a:r>
            <a:endParaRPr lang="it-IT" sz="2400" b="1">
              <a:solidFill>
                <a:srgbClr val="FFFFFF"/>
              </a:solidFill>
            </a:endParaRPr>
          </a:p>
        </p:txBody>
      </p:sp>
      <p:sp>
        <p:nvSpPr>
          <p:cNvPr id="6" name="Rettangolo arrotondato 5"/>
          <p:cNvSpPr/>
          <p:nvPr/>
        </p:nvSpPr>
        <p:spPr>
          <a:xfrm>
            <a:off x="684213" y="3500438"/>
            <a:ext cx="7215187" cy="22098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2400">
                <a:solidFill>
                  <a:srgbClr val="FFFFFF"/>
                </a:solidFill>
              </a:rPr>
              <a:t>A LATIN PERSPECTIVE</a:t>
            </a:r>
            <a:endParaRPr lang="it-IT" sz="240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it-IT" smtClean="0"/>
          </a:p>
        </p:txBody>
      </p:sp>
      <p:sp>
        <p:nvSpPr>
          <p:cNvPr id="20482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it-IT" smtClean="0"/>
          </a:p>
        </p:txBody>
      </p:sp>
      <p:pic>
        <p:nvPicPr>
          <p:cNvPr id="4" name="Immagine 3" descr="Untitled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188</Words>
  <Application>Microsoft Office PowerPoint</Application>
  <PresentationFormat>On-screen Show (4:3)</PresentationFormat>
  <Paragraphs>38</Paragraphs>
  <Slides>7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Modello struttura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11" baseType="lpstr">
      <vt:lpstr>Arial</vt:lpstr>
      <vt:lpstr>Calibri</vt:lpstr>
      <vt:lpstr>Times New Roman</vt:lpstr>
      <vt:lpstr>Tema di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alessio romano</dc:creator>
  <cp:lastModifiedBy>Abruyas</cp:lastModifiedBy>
  <cp:revision>16</cp:revision>
  <dcterms:created xsi:type="dcterms:W3CDTF">2008-10-31T13:07:40Z</dcterms:created>
  <dcterms:modified xsi:type="dcterms:W3CDTF">2008-10-31T18:24:18Z</dcterms:modified>
</cp:coreProperties>
</file>